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18" r:id="rId2"/>
    <p:sldId id="339" r:id="rId3"/>
    <p:sldId id="340" r:id="rId4"/>
    <p:sldId id="343" r:id="rId5"/>
    <p:sldId id="344" r:id="rId6"/>
    <p:sldId id="341" r:id="rId7"/>
    <p:sldId id="342"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3" r:id="rId26"/>
    <p:sldId id="362"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Lst>
  <p:sldSz cx="12188825"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5" d="100"/>
          <a:sy n="85" d="100"/>
        </p:scale>
        <p:origin x="590" y="6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10/23/2022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10/23/2022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10/23/2022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10/23/2022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10/23/2022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10/23/2022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10/23/2022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10/23/2022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10/23/2022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10/23/2022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10/23/2022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10/23/2022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Presented By: Mr. Shubham Hajari</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“Housing: Price Prediction”</a:t>
            </a:r>
          </a:p>
        </p:txBody>
      </p:sp>
      <p:pic>
        <p:nvPicPr>
          <p:cNvPr id="30" name="Picture 29">
            <a:extLst>
              <a:ext uri="{FF2B5EF4-FFF2-40B4-BE49-F238E27FC236}">
                <a16:creationId xmlns:a16="http://schemas.microsoft.com/office/drawing/2014/main" id="{D1B3DDF3-4016-4750-A712-2E6F47106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167344"/>
            <a:ext cx="6840760" cy="3576320"/>
          </a:xfrm>
          <a:prstGeom prst="rect">
            <a:avLst/>
          </a:prstGeom>
        </p:spPr>
      </p:pic>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63FBE68F-F347-4114-9E8E-42A61F2ADB15}"/>
              </a:ext>
            </a:extLst>
          </p:cNvPr>
          <p:cNvPicPr>
            <a:picLocks/>
          </p:cNvPicPr>
          <p:nvPr/>
        </p:nvPicPr>
        <p:blipFill rotWithShape="1">
          <a:blip r:embed="rId2" cstate="print">
            <a:extLst>
              <a:ext uri="{28A0092B-C50C-407E-A947-70E740481C1C}">
                <a14:useLocalDpi xmlns:a14="http://schemas.microsoft.com/office/drawing/2010/main" val="0"/>
              </a:ext>
            </a:extLst>
          </a:blip>
          <a:srcRect b="49953"/>
          <a:stretch/>
        </p:blipFill>
        <p:spPr bwMode="auto">
          <a:xfrm>
            <a:off x="1053851" y="791598"/>
            <a:ext cx="11134973" cy="6093296"/>
          </a:xfrm>
          <a:prstGeom prst="rect">
            <a:avLst/>
          </a:prstGeom>
          <a:noFill/>
          <a:ln>
            <a:noFill/>
          </a:ln>
        </p:spPr>
      </p:pic>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Visualization of numerical columns:</a:t>
            </a: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381000"/>
            <a:ext cx="9829799" cy="1319808"/>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CDCEB899-A7B2-4E32-AD1B-C83942F2E00A}"/>
              </a:ext>
            </a:extLst>
          </p:cNvPr>
          <p:cNvSpPr>
            <a:spLocks noGrp="1"/>
          </p:cNvSpPr>
          <p:nvPr>
            <p:ph idx="1"/>
          </p:nvPr>
        </p:nvSpPr>
        <p:spPr>
          <a:xfrm>
            <a:off x="1522413" y="1700808"/>
            <a:ext cx="9756575" cy="5040561"/>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Linear feet of street connected to property(LotFrontage) is increasing sales is decreasing and the SalePrice is ranging between 0-3 lakhs.</a:t>
            </a: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Lot size in square feet(LotArea) is increasing sales is decreasing and the SalePrice is in between 0-4 lakhs.</a:t>
            </a:r>
            <a:endParaRPr lang="en-IN" sz="17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Masonry veneer area in square feet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MasVnrArea</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SalePrice is ranging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Type 1 finished square feet(BsmtFinSF1)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Unfinished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BsmtUnfSF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 There are some outliers also.</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Total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TotalBsmtSF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First Floor square feet(1stFlrSF)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rPr>
              <a:t>As Second floor square feet(2ndFlrSF) is increasing sales is increasing in the range 500-1000 and the SalePrice is in between 0-4 lakhs.</a:t>
            </a:r>
            <a:endParaRPr lang="en-IN" sz="1700" dirty="0">
              <a:latin typeface="Century" panose="02040604050505020304" pitchFamily="18" charset="0"/>
            </a:endParaRPr>
          </a:p>
        </p:txBody>
      </p:sp>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0972DEE-8589-48AF-8306-01D584ED65E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49351"/>
          <a:stretch/>
        </p:blipFill>
        <p:spPr bwMode="auto">
          <a:xfrm>
            <a:off x="1053852" y="620688"/>
            <a:ext cx="10873208" cy="6237312"/>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Above grade (ground) living area square feet (GrLivArea)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Size of garage in square feet(GarageArea) is increasing sales is increasing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Wood deck area in square feet(WoodDeckSF)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Open porch area in square feet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OpenPorchSF</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Year_SinceBuilt</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high for newly built building and the sales 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Since Remodel date (same as construction date if no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remodeling</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or additions)(</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Year_SinceRemodAdded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1-4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rPr>
              <a:t>As Since Year garage was built(</a:t>
            </a:r>
            <a:r>
              <a:rPr lang="en-IN" sz="1800" dirty="0" err="1">
                <a:solidFill>
                  <a:srgbClr val="000000"/>
                </a:solidFill>
                <a:effectLst/>
                <a:latin typeface="Century" panose="02040604050505020304" pitchFamily="18" charset="0"/>
                <a:ea typeface="Times New Roman" panose="02020603050405020304" pitchFamily="18" charset="0"/>
              </a:rPr>
              <a:t>GarageAge</a:t>
            </a:r>
            <a:r>
              <a:rPr lang="en-IN" sz="1800" dirty="0">
                <a:solidFill>
                  <a:srgbClr val="000000"/>
                </a:solidFill>
                <a:effectLst/>
                <a:latin typeface="Century" panose="02040604050505020304" pitchFamily="18" charset="0"/>
                <a:ea typeface="Times New Roman" panose="02020603050405020304" pitchFamily="18" charset="0"/>
              </a:rPr>
              <a:t>) is increasing sales is decreasing and the SalePrice is in between 0-4 lakhs.</a:t>
            </a:r>
            <a:endParaRPr lang="en-IN" sz="1800" dirty="0">
              <a:latin typeface="Century" panose="020406040505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 of numerical columns:</a:t>
            </a:r>
          </a:p>
        </p:txBody>
      </p:sp>
      <p:pic>
        <p:nvPicPr>
          <p:cNvPr id="9" name="Content Placeholder 3">
            <a:extLst>
              <a:ext uri="{FF2B5EF4-FFF2-40B4-BE49-F238E27FC236}">
                <a16:creationId xmlns:a16="http://schemas.microsoft.com/office/drawing/2014/main" id="{18E3EC38-818F-4855-B87E-8200AD6CE43E}"/>
              </a:ext>
            </a:extLst>
          </p:cNvPr>
          <p:cNvPicPr>
            <a:picLocks/>
          </p:cNvPicPr>
          <p:nvPr/>
        </p:nvPicPr>
        <p:blipFill rotWithShape="1">
          <a:blip r:embed="rId2" cstate="print">
            <a:extLst>
              <a:ext uri="{28A0092B-C50C-407E-A947-70E740481C1C}">
                <a14:useLocalDpi xmlns:a14="http://schemas.microsoft.com/office/drawing/2010/main" val="0"/>
              </a:ext>
            </a:extLst>
          </a:blip>
          <a:srcRect b="57454"/>
          <a:stretch/>
        </p:blipFill>
        <p:spPr bwMode="auto">
          <a:xfrm>
            <a:off x="1053852" y="620688"/>
            <a:ext cx="10873208" cy="619268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1700808"/>
            <a:ext cx="9829799" cy="5040560"/>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1-STORY 1946 &amp; NEWER ALL STYLES (20) and 2-STORY 1946 &amp; NEWER (60) types of dwelling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MSSuubClass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Rates the overall material and finish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OverallQual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linearly sales is also increasing And SalePrice is also increasing linearly.</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5(Average) overall condition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OverallCond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Basement full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Basement half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Full bathrooms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Vizualization of numerical columns:</a:t>
            </a:r>
          </a:p>
        </p:txBody>
      </p:sp>
      <p:pic>
        <p:nvPicPr>
          <p:cNvPr id="7" name="Content Placeholder 3">
            <a:extLst>
              <a:ext uri="{FF2B5EF4-FFF2-40B4-BE49-F238E27FC236}">
                <a16:creationId xmlns:a16="http://schemas.microsoft.com/office/drawing/2014/main" id="{E9F2C5E3-6CF4-4DF5-AC46-0923D791D758}"/>
              </a:ext>
            </a:extLst>
          </p:cNvPr>
          <p:cNvPicPr>
            <a:picLocks/>
          </p:cNvPicPr>
          <p:nvPr/>
        </p:nvPicPr>
        <p:blipFill rotWithShape="1">
          <a:blip r:embed="rId2" cstate="print">
            <a:extLst>
              <a:ext uri="{28A0092B-C50C-407E-A947-70E740481C1C}">
                <a14:useLocalDpi xmlns:a14="http://schemas.microsoft.com/office/drawing/2010/main" val="0"/>
              </a:ext>
            </a:extLst>
          </a:blip>
          <a:srcRect t="43213"/>
          <a:stretch/>
        </p:blipFill>
        <p:spPr bwMode="auto">
          <a:xfrm>
            <a:off x="1053852" y="688974"/>
            <a:ext cx="11134973" cy="620052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Half baths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2, 3 and 4 Bedrooms above grade (does NOT include basement bedrooms)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BedroomAbvGr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Kitchens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KitchenAbvGr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4-9 Total rooms above grade (does not include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TotRmsAbvGrd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Number of fireplaces (Fireplaces)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for 3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between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april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to august for Month Sold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MoSold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with SalePrice.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all the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and sales both are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Vizualization of categorical columns:</a:t>
            </a:r>
          </a:p>
        </p:txBody>
      </p:sp>
      <p:pic>
        <p:nvPicPr>
          <p:cNvPr id="7" name="Picture 6">
            <a:extLst>
              <a:ext uri="{FF2B5EF4-FFF2-40B4-BE49-F238E27FC236}">
                <a16:creationId xmlns:a16="http://schemas.microsoft.com/office/drawing/2014/main" id="{B1DB8BB9-405E-4B59-A95C-C766082BD218}"/>
              </a:ext>
            </a:extLst>
          </p:cNvPr>
          <p:cNvPicPr/>
          <p:nvPr/>
        </p:nvPicPr>
        <p:blipFill rotWithShape="1">
          <a:blip r:embed="rId2" cstate="print">
            <a:extLst>
              <a:ext uri="{28A0092B-C50C-407E-A947-70E740481C1C}">
                <a14:useLocalDpi xmlns:a14="http://schemas.microsoft.com/office/drawing/2010/main" val="0"/>
              </a:ext>
            </a:extLst>
          </a:blip>
          <a:srcRect b="76944"/>
          <a:stretch/>
        </p:blipFill>
        <p:spPr bwMode="auto">
          <a:xfrm>
            <a:off x="1053852" y="620688"/>
            <a:ext cx="11134973" cy="6237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MSZoning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a:t>
            </a:r>
            <a:r>
              <a:rPr lang="en-IN" sz="16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SalePrice </a:t>
            </a:r>
            <a:r>
              <a:rPr lang="en-IN" sz="1650" dirty="0">
                <a:effectLst/>
                <a:latin typeface="Century" panose="02040604050505020304" pitchFamily="18" charset="0"/>
                <a:ea typeface="Calibri" panose="020F0502020204030204" pitchFamily="34" charset="0"/>
                <a:cs typeface="Times New Roman" panose="02020603050405020304" pitchFamily="18" charset="0"/>
              </a:rPr>
              <a:t>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paved type of road access to property (Street)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Slightly irregular (IR1), Moderately Irregular (IR2) and Irregular (IR3) shape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LotShape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Hillside - Significant slope from side to side (HLS) Flatness of the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LandContour</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Cul-de-sac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CulDSac</a:t>
            </a:r>
            <a:r>
              <a:rPr lang="en-IN" sz="1650" dirty="0">
                <a:effectLst/>
                <a:latin typeface="Century" panose="02040604050505020304" pitchFamily="18" charset="0"/>
                <a:ea typeface="Calibri" panose="020F0502020204030204" pitchFamily="34" charset="0"/>
                <a:cs typeface="Times New Roman" panose="02020603050405020304" pitchFamily="18" charset="0"/>
              </a:rPr>
              <a:t>) Lot configuration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LotConfig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all types of Slope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LandSlope</a:t>
            </a:r>
            <a:r>
              <a:rPr lang="en-IN" sz="1650" dirty="0">
                <a:effectLst/>
                <a:latin typeface="Century" panose="02040604050505020304" pitchFamily="18" charset="0"/>
                <a:ea typeface="Calibri" panose="020F0502020204030204" pitchFamily="34" charset="0"/>
                <a:cs typeface="Times New Roman" panose="02020603050405020304" pitchFamily="18" charset="0"/>
              </a:rPr>
              <a:t>) i.e., Gentle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Gtl</a:t>
            </a:r>
            <a:r>
              <a:rPr lang="en-IN" sz="1650" dirty="0">
                <a:effectLst/>
                <a:latin typeface="Century" panose="02040604050505020304" pitchFamily="18" charset="0"/>
                <a:ea typeface="Calibri" panose="020F0502020204030204" pitchFamily="34" charset="0"/>
                <a:cs typeface="Times New Roman" panose="02020603050405020304" pitchFamily="18" charset="0"/>
              </a:rPr>
              <a:t>), Moderate Slope (Mod) and Severe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Sev</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Northridge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NoRidge</a:t>
            </a:r>
            <a:r>
              <a:rPr lang="en-IN" sz="1650" dirty="0">
                <a:effectLst/>
                <a:latin typeface="Century" panose="02040604050505020304" pitchFamily="18" charset="0"/>
                <a:ea typeface="Calibri" panose="020F0502020204030204" pitchFamily="34" charset="0"/>
                <a:cs typeface="Times New Roman" panose="02020603050405020304" pitchFamily="18" charset="0"/>
              </a:rPr>
              <a:t>) locations within Ames city limits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Neighborhood</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Within 200' of North-South Railroad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RRNn</a:t>
            </a:r>
            <a:r>
              <a:rPr lang="en-IN" sz="1650" dirty="0">
                <a:effectLst/>
                <a:latin typeface="Century" panose="02040604050505020304" pitchFamily="18" charset="0"/>
                <a:ea typeface="Calibri" panose="020F0502020204030204" pitchFamily="34" charset="0"/>
                <a:cs typeface="Times New Roman" panose="02020603050405020304" pitchFamily="18" charset="0"/>
              </a:rPr>
              <a:t>), Adjacent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postive</a:t>
            </a:r>
            <a:r>
              <a:rPr lang="en-IN" sz="1650" dirty="0">
                <a:effectLst/>
                <a:latin typeface="Century" panose="02040604050505020304" pitchFamily="18" charset="0"/>
                <a:ea typeface="Calibri" panose="020F0502020204030204" pitchFamily="34" charset="0"/>
                <a:cs typeface="Times New Roman" panose="02020603050405020304" pitchFamily="18" charset="0"/>
              </a:rPr>
              <a:t>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conditions(Condition1) has the maximum SalePrice.</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Adjacent to positive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 (if more than one is present) (Condition2) has maximum SalePrice.</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5954-0053-4532-A0E9-652398C3485A}"/>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6" name="Picture 5">
            <a:extLst>
              <a:ext uri="{FF2B5EF4-FFF2-40B4-BE49-F238E27FC236}">
                <a16:creationId xmlns:a16="http://schemas.microsoft.com/office/drawing/2014/main" id="{B8E34FEF-FC4F-463F-A931-2834EEEB898C}"/>
              </a:ext>
            </a:extLst>
          </p:cNvPr>
          <p:cNvPicPr/>
          <p:nvPr/>
        </p:nvPicPr>
        <p:blipFill rotWithShape="1">
          <a:blip r:embed="rId2" cstate="print">
            <a:extLst>
              <a:ext uri="{28A0092B-C50C-407E-A947-70E740481C1C}">
                <a14:useLocalDpi xmlns:a14="http://schemas.microsoft.com/office/drawing/2010/main" val="0"/>
              </a:ext>
            </a:extLst>
          </a:blip>
          <a:srcRect t="23056" b="53888"/>
          <a:stretch/>
        </p:blipFill>
        <p:spPr bwMode="auto">
          <a:xfrm>
            <a:off x="1053852"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0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4C9B-B255-4978-BF32-232E82D3BE77}"/>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9BE7D463-C0BA-4950-A1BA-7DDD36082897}"/>
              </a:ext>
            </a:extLst>
          </p:cNvPr>
          <p:cNvSpPr>
            <a:spLocks noGrp="1"/>
          </p:cNvSpPr>
          <p:nvPr>
            <p:ph idx="1"/>
          </p:nvPr>
        </p:nvSpPr>
        <p:spPr>
          <a:xfrm>
            <a:off x="1522413" y="1700808"/>
            <a:ext cx="9829799" cy="5112568"/>
          </a:xfrm>
        </p:spPr>
        <p:txBody>
          <a:bodyPr>
            <a:normAutofit lnSpcReduction="10000"/>
          </a:bodyPr>
          <a:lstStyle/>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Single-family Detached(1Fam) and Townhouse End Unit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TwnhsE</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BldgType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2Story and Two and one-half story: 2nd level finished(2.5Fin) Style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HouseStyle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Shed Type of roof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RoofStyle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Wood Shingles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WdShngl</a:t>
            </a:r>
            <a:r>
              <a:rPr lang="en-IN" sz="1800" dirty="0">
                <a:effectLst/>
                <a:latin typeface="Century" panose="02040604050505020304" pitchFamily="18" charset="0"/>
                <a:ea typeface="Calibri" panose="020F0502020204030204" pitchFamily="34" charset="0"/>
                <a:cs typeface="Times New Roman" panose="02020603050405020304" pitchFamily="18" charset="0"/>
              </a:rPr>
              <a:t>) Roof material (RoofMat1)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Stone type of Exterior covering on house(Exterior1st)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other Exterior covering on house (if more than one material) (Exterior2) has maximum SalePrice.</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Stone Masonry veneer type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MasvnrType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quality of the material on the exterior(</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present condition of the material on the exterior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0" indent="0">
              <a:buNone/>
            </a:pPr>
            <a:endParaRPr lang="en-IN" dirty="0"/>
          </a:p>
        </p:txBody>
      </p:sp>
    </p:spTree>
    <p:extLst>
      <p:ext uri="{BB962C8B-B14F-4D97-AF65-F5344CB8AC3E}">
        <p14:creationId xmlns:p14="http://schemas.microsoft.com/office/powerpoint/2010/main" val="371138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392-122A-441B-8110-776EF37ADA83}"/>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5" name="Picture 4">
            <a:extLst>
              <a:ext uri="{FF2B5EF4-FFF2-40B4-BE49-F238E27FC236}">
                <a16:creationId xmlns:a16="http://schemas.microsoft.com/office/drawing/2014/main" id="{A37C5320-6A35-4078-82B3-1803670421C2}"/>
              </a:ext>
            </a:extLst>
          </p:cNvPr>
          <p:cNvPicPr/>
          <p:nvPr/>
        </p:nvPicPr>
        <p:blipFill rotWithShape="1">
          <a:blip r:embed="rId2" cstate="print">
            <a:extLst>
              <a:ext uri="{28A0092B-C50C-407E-A947-70E740481C1C}">
                <a14:useLocalDpi xmlns:a14="http://schemas.microsoft.com/office/drawing/2010/main" val="0"/>
              </a:ext>
            </a:extLst>
          </a:blip>
          <a:srcRect t="45995" b="30854"/>
          <a:stretch/>
        </p:blipFill>
        <p:spPr bwMode="auto">
          <a:xfrm>
            <a:off x="1053853" y="620689"/>
            <a:ext cx="11134972"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6DA7-CCE9-4994-9671-33DE36D9BBD1}"/>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6E3F1AD6-6BDA-417A-BE76-27AD1D5B5D94}"/>
              </a:ext>
            </a:extLst>
          </p:cNvPr>
          <p:cNvSpPr>
            <a:spLocks noGrp="1"/>
          </p:cNvSpPr>
          <p:nvPr>
            <p:ph idx="1"/>
          </p:nvPr>
        </p:nvSpPr>
        <p:spPr>
          <a:xfrm>
            <a:off x="1197868" y="1700808"/>
            <a:ext cx="10801199"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Poured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Contrete</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PConc</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foundation (Foundation)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(100+ inches) (Ex) height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(Gd) general condition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Exposure (Gd) of walkout or garden level walls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BsmtExposure</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of basement finished area (BsmtFinType1)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and Average Living Quarters (ALQ) of basement finished area (if multiple types) (BsmtFinType2) has maximum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Gas forced warm air furnace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GasA</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Gas hot water or steam heat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GasW</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heating(Heating) has high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Heating quality and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HeatingQC</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building having Central air conditioning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CentralAir</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endParaRPr lang="en-IN" dirty="0">
              <a:latin typeface="Century" panose="02040604050505020304" pitchFamily="18" charset="0"/>
            </a:endParaRPr>
          </a:p>
        </p:txBody>
      </p:sp>
    </p:spTree>
    <p:extLst>
      <p:ext uri="{BB962C8B-B14F-4D97-AF65-F5344CB8AC3E}">
        <p14:creationId xmlns:p14="http://schemas.microsoft.com/office/powerpoint/2010/main" val="5132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7530-3F6E-4B20-9099-68AE3A1DCF76}"/>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6" name="Picture 5">
            <a:extLst>
              <a:ext uri="{FF2B5EF4-FFF2-40B4-BE49-F238E27FC236}">
                <a16:creationId xmlns:a16="http://schemas.microsoft.com/office/drawing/2014/main" id="{0B5837EE-9044-4C38-9F24-DB83821DA10C}"/>
              </a:ext>
            </a:extLst>
          </p:cNvPr>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1053851"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9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8863-F7BC-48DC-B9FE-C11B450D07E9}"/>
              </a:ext>
            </a:extLst>
          </p:cNvPr>
          <p:cNvSpPr>
            <a:spLocks noGrp="1"/>
          </p:cNvSpPr>
          <p:nvPr>
            <p:ph type="title"/>
          </p:nvPr>
        </p:nvSpPr>
        <p:spPr>
          <a:xfrm>
            <a:off x="1522413" y="836712"/>
            <a:ext cx="9829799" cy="864096"/>
          </a:xfrm>
        </p:spPr>
        <p:txBody>
          <a:bodyPr/>
          <a:lstStyle/>
          <a:p>
            <a:r>
              <a:rPr lang="en-IN" dirty="0"/>
              <a:t>Observations:</a:t>
            </a:r>
          </a:p>
        </p:txBody>
      </p:sp>
      <p:sp>
        <p:nvSpPr>
          <p:cNvPr id="3" name="Content Placeholder 2">
            <a:extLst>
              <a:ext uri="{FF2B5EF4-FFF2-40B4-BE49-F238E27FC236}">
                <a16:creationId xmlns:a16="http://schemas.microsoft.com/office/drawing/2014/main" id="{C0D7C2E3-3C18-4EA8-AA31-C0CCDC4E75E0}"/>
              </a:ext>
            </a:extLst>
          </p:cNvPr>
          <p:cNvSpPr>
            <a:spLocks noGrp="1"/>
          </p:cNvSpPr>
          <p:nvPr>
            <p:ph idx="1"/>
          </p:nvPr>
        </p:nvSpPr>
        <p:spPr>
          <a:xfrm>
            <a:off x="1053852" y="1700808"/>
            <a:ext cx="11134973"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Standard Circuit Breakers &amp; Romex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Sbrkr</a:t>
            </a:r>
            <a:r>
              <a:rPr lang="en-IN" sz="1800" dirty="0">
                <a:effectLst/>
                <a:latin typeface="Century" panose="02040604050505020304" pitchFamily="18" charset="0"/>
                <a:ea typeface="Calibri" panose="020F0502020204030204" pitchFamily="34" charset="0"/>
                <a:cs typeface="Times New Roman" panose="02020603050405020304" pitchFamily="18" charset="0"/>
              </a:rPr>
              <a:t>) of Electrical system (Electrical)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Kitchen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KitchenQual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 Functionality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Typ</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Home functionality (Assume typical unless deductions are warranted) (Functional)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 Exceptional Masonry Fireplace (Ex) of Fireplace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FireplaceQual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highest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Built-In (Garage part of house - typically has room above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BuiltIn</a:t>
            </a:r>
            <a:r>
              <a:rPr lang="en-IN" sz="1800" dirty="0">
                <a:effectLst/>
                <a:latin typeface="Century" panose="02040604050505020304" pitchFamily="18" charset="0"/>
                <a:ea typeface="Calibri" panose="020F0502020204030204" pitchFamily="34" charset="0"/>
                <a:cs typeface="Times New Roman" panose="02020603050405020304" pitchFamily="18" charset="0"/>
              </a:rPr>
              <a:t>) Garage location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Completely finished (Fin) Interior of the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GarageFinish</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Garage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Typical/Average (TA) and Good (Gd) Garage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having Paved driveway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PavedDrive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endParaRPr lang="en-IN" dirty="0">
              <a:latin typeface="Century" panose="02040604050505020304" pitchFamily="18" charset="0"/>
            </a:endParaRPr>
          </a:p>
        </p:txBody>
      </p:sp>
    </p:spTree>
    <p:extLst>
      <p:ext uri="{BB962C8B-B14F-4D97-AF65-F5344CB8AC3E}">
        <p14:creationId xmlns:p14="http://schemas.microsoft.com/office/powerpoint/2010/main" val="40772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9D4B-01AC-45CD-809D-5EF8D3BA6AFC}"/>
              </a:ext>
            </a:extLst>
          </p:cNvPr>
          <p:cNvSpPr>
            <a:spLocks noGrp="1"/>
          </p:cNvSpPr>
          <p:nvPr>
            <p:ph type="title"/>
          </p:nvPr>
        </p:nvSpPr>
        <p:spPr>
          <a:xfrm>
            <a:off x="1522413" y="0"/>
            <a:ext cx="9829799" cy="688975"/>
          </a:xfrm>
        </p:spPr>
        <p:txBody>
          <a:bodyPr/>
          <a:lstStyle/>
          <a:p>
            <a:r>
              <a:rPr lang="en-IN" dirty="0"/>
              <a:t>Vizualization of categorical columns:</a:t>
            </a:r>
          </a:p>
        </p:txBody>
      </p:sp>
      <p:pic>
        <p:nvPicPr>
          <p:cNvPr id="10" name="Content Placeholder 3">
            <a:extLst>
              <a:ext uri="{FF2B5EF4-FFF2-40B4-BE49-F238E27FC236}">
                <a16:creationId xmlns:a16="http://schemas.microsoft.com/office/drawing/2014/main" id="{0D14ED80-9118-41BC-BB4A-45A7D61E903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45940" y="1052736"/>
            <a:ext cx="8496944" cy="2808312"/>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547DE9D-11F5-4FE7-8F13-1D6EF12D795F}"/>
              </a:ext>
            </a:extLst>
          </p:cNvPr>
          <p:cNvSpPr txBox="1"/>
          <p:nvPr/>
        </p:nvSpPr>
        <p:spPr>
          <a:xfrm>
            <a:off x="1197868" y="4005064"/>
            <a:ext cx="10873208" cy="1791581"/>
          </a:xfrm>
          <a:prstGeom prst="rect">
            <a:avLst/>
          </a:prstGeom>
          <a:noFill/>
        </p:spPr>
        <p:txBody>
          <a:bodyPr wrap="square">
            <a:spAutoFit/>
          </a:bodyPr>
          <a:lstStyle/>
          <a:p>
            <a:pPr lvl="0">
              <a:lnSpc>
                <a:spcPct val="107000"/>
              </a:lnSpc>
            </a:pPr>
            <a:r>
              <a:rPr lang="en-IN" sz="3200" dirty="0">
                <a:solidFill>
                  <a:schemeClr val="accent1">
                    <a:lumMod val="50000"/>
                  </a:schemeClr>
                </a:solidFill>
                <a:latin typeface="+mj-lt"/>
                <a:ea typeface="Calibri" panose="020F0502020204030204" pitchFamily="34" charset="0"/>
                <a:cs typeface="Times New Roman" panose="02020603050405020304" pitchFamily="18" charset="0"/>
              </a:rPr>
              <a:t>Observations:</a:t>
            </a:r>
            <a:endParaRPr lang="en-IN" sz="3200" dirty="0">
              <a:solidFill>
                <a:schemeClr val="accent1">
                  <a:lumMod val="50000"/>
                </a:schemeClr>
              </a:solidFill>
              <a:effectLst/>
              <a:latin typeface="+mj-lt"/>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ü"/>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highest SalePrice.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SalesCondition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SalePrice is maximum.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0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perticular problem was regression problem.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Housing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a:t>
            </a:r>
            <a:r>
              <a:rPr lang="en-IN" dirty="0">
                <a:latin typeface="Century" panose="02040604050505020304" pitchFamily="18" charset="0"/>
                <a:ea typeface="Calibri" panose="020F0502020204030204" pitchFamily="34" charset="0"/>
                <a:cs typeface="Times New Roman" panose="02020603050405020304" pitchFamily="18" charset="0"/>
              </a:rPr>
              <a:t>88.57</a:t>
            </a:r>
            <a:r>
              <a:rPr lang="en-IN" sz="1800" dirty="0">
                <a:effectLst/>
                <a:latin typeface="Century" panose="02040604050505020304" pitchFamily="18" charset="0"/>
                <a:ea typeface="Calibri" panose="020F0502020204030204" pitchFamily="34" charset="0"/>
                <a:cs typeface="Times New Roman" panose="02020603050405020304" pitchFamily="18" charset="0"/>
              </a:rPr>
              <a:t>% accuracy but still we have to look into multiple models.</a:t>
            </a:r>
            <a:endParaRPr lang="en-IN" dirty="0">
              <a:latin typeface="Century" panose="02040604050505020304" pitchFamily="18" charset="0"/>
            </a:endParaRPr>
          </a:p>
        </p:txBody>
      </p:sp>
      <p:pic>
        <p:nvPicPr>
          <p:cNvPr id="7" name="Picture 6">
            <a:extLst>
              <a:ext uri="{FF2B5EF4-FFF2-40B4-BE49-F238E27FC236}">
                <a16:creationId xmlns:a16="http://schemas.microsoft.com/office/drawing/2014/main" id="{8C4BFE5A-6FEF-5F91-C335-FBBD76E2B390}"/>
              </a:ext>
            </a:extLst>
          </p:cNvPr>
          <p:cNvPicPr>
            <a:picLocks noChangeAspect="1"/>
          </p:cNvPicPr>
          <p:nvPr/>
        </p:nvPicPr>
        <p:blipFill>
          <a:blip r:embed="rId2"/>
          <a:stretch>
            <a:fillRect/>
          </a:stretch>
        </p:blipFill>
        <p:spPr>
          <a:xfrm>
            <a:off x="1629916" y="1727513"/>
            <a:ext cx="7776864" cy="4000500"/>
          </a:xfrm>
          <a:prstGeom prst="rect">
            <a:avLst/>
          </a:prstGeom>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88.58%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5FFF636-8679-58C1-98D6-74DA0C99BDEF}"/>
              </a:ext>
            </a:extLst>
          </p:cNvPr>
          <p:cNvPicPr>
            <a:picLocks noChangeAspect="1"/>
          </p:cNvPicPr>
          <p:nvPr/>
        </p:nvPicPr>
        <p:blipFill>
          <a:blip r:embed="rId2"/>
          <a:stretch>
            <a:fillRect/>
          </a:stretch>
        </p:blipFill>
        <p:spPr>
          <a:xfrm>
            <a:off x="1629916" y="1847850"/>
            <a:ext cx="7848872" cy="4011622"/>
          </a:xfrm>
          <a:prstGeom prst="rect">
            <a:avLst/>
          </a:prstGeom>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ExtraTreesRegressor</a:t>
            </a:r>
            <a:r>
              <a:rPr lang="en-IN" dirty="0"/>
              <a:t>:</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86.77%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417DFD6-260C-2936-FC1C-03297745AEA0}"/>
              </a:ext>
            </a:extLst>
          </p:cNvPr>
          <p:cNvPicPr>
            <a:picLocks noChangeAspect="1"/>
          </p:cNvPicPr>
          <p:nvPr/>
        </p:nvPicPr>
        <p:blipFill>
          <a:blip r:embed="rId2"/>
          <a:stretch>
            <a:fillRect/>
          </a:stretch>
        </p:blipFill>
        <p:spPr>
          <a:xfrm>
            <a:off x="1629916" y="1844824"/>
            <a:ext cx="8606271" cy="4061048"/>
          </a:xfrm>
          <a:prstGeom prst="rect">
            <a:avLst/>
          </a:prstGeom>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7082036"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89.02</a:t>
            </a:r>
            <a:r>
              <a:rPr lang="en-IN" sz="1800" dirty="0">
                <a:effectLst/>
                <a:latin typeface="Century" panose="02040604050505020304" pitchFamily="18" charset="0"/>
                <a:ea typeface="Calibri" panose="020F0502020204030204" pitchFamily="34" charset="0"/>
                <a:cs typeface="Times New Roman" panose="02020603050405020304" pitchFamily="18" charset="0"/>
              </a:rPr>
              <a:t>%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34D8FBE-EC62-5EBC-C278-29348DA5AB69}"/>
              </a:ext>
            </a:extLst>
          </p:cNvPr>
          <p:cNvPicPr>
            <a:picLocks noChangeAspect="1"/>
          </p:cNvPicPr>
          <p:nvPr/>
        </p:nvPicPr>
        <p:blipFill>
          <a:blip r:embed="rId2"/>
          <a:stretch>
            <a:fillRect/>
          </a:stretch>
        </p:blipFill>
        <p:spPr>
          <a:xfrm>
            <a:off x="1526015" y="1809419"/>
            <a:ext cx="7617985" cy="4248472"/>
          </a:xfrm>
          <a:prstGeom prst="rect">
            <a:avLst/>
          </a:prstGeom>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p:txBody>
          <a:bodyPr/>
          <a:lstStyle/>
          <a:p>
            <a:r>
              <a:rPr lang="en-IN" dirty="0"/>
              <a:t>v) DecisionTreeRegressor:</a:t>
            </a:r>
          </a:p>
        </p:txBody>
      </p:sp>
      <p:sp>
        <p:nvSpPr>
          <p:cNvPr id="6" name="TextBox 5">
            <a:extLst>
              <a:ext uri="{FF2B5EF4-FFF2-40B4-BE49-F238E27FC236}">
                <a16:creationId xmlns:a16="http://schemas.microsoft.com/office/drawing/2014/main" id="{1135E1A0-B3BE-49B0-9B7F-9B5719E99E70}"/>
              </a:ext>
            </a:extLst>
          </p:cNvPr>
          <p:cNvSpPr txBox="1"/>
          <p:nvPr/>
        </p:nvSpPr>
        <p:spPr>
          <a:xfrm>
            <a:off x="1917948" y="5589240"/>
            <a:ext cx="7226052" cy="369332"/>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75.45% accuracy.</a:t>
            </a:r>
            <a:endParaRPr lang="en-IN" dirty="0">
              <a:latin typeface="Century" panose="02040604050505020304" pitchFamily="18" charset="0"/>
            </a:endParaRPr>
          </a:p>
        </p:txBody>
      </p:sp>
      <p:sp>
        <p:nvSpPr>
          <p:cNvPr id="8" name="TextBox 7">
            <a:extLst>
              <a:ext uri="{FF2B5EF4-FFF2-40B4-BE49-F238E27FC236}">
                <a16:creationId xmlns:a16="http://schemas.microsoft.com/office/drawing/2014/main" id="{36212FA4-2E50-4A54-8800-02A716C652A4}"/>
              </a:ext>
            </a:extLst>
          </p:cNvPr>
          <p:cNvSpPr txBox="1"/>
          <p:nvPr/>
        </p:nvSpPr>
        <p:spPr>
          <a:xfrm>
            <a:off x="1917948" y="5958572"/>
            <a:ext cx="9361040" cy="66075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By looking into the difference of model accuracy and cross validation score I found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as the best model.</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165E335-BDAE-F6E7-C32F-9194A292A53A}"/>
              </a:ext>
            </a:extLst>
          </p:cNvPr>
          <p:cNvPicPr>
            <a:picLocks noChangeAspect="1"/>
          </p:cNvPicPr>
          <p:nvPr/>
        </p:nvPicPr>
        <p:blipFill>
          <a:blip r:embed="rId2"/>
          <a:stretch>
            <a:fillRect/>
          </a:stretch>
        </p:blipFill>
        <p:spPr>
          <a:xfrm>
            <a:off x="1629916" y="1738701"/>
            <a:ext cx="7621587" cy="3721001"/>
          </a:xfrm>
          <a:prstGeom prst="rect">
            <a:avLst/>
          </a:prstGeom>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pic>
        <p:nvPicPr>
          <p:cNvPr id="6" name="Picture 5">
            <a:extLst>
              <a:ext uri="{FF2B5EF4-FFF2-40B4-BE49-F238E27FC236}">
                <a16:creationId xmlns:a16="http://schemas.microsoft.com/office/drawing/2014/main" id="{4E2088A5-4D51-C47E-B561-EBD8373B1688}"/>
              </a:ext>
            </a:extLst>
          </p:cNvPr>
          <p:cNvPicPr>
            <a:picLocks noChangeAspect="1"/>
          </p:cNvPicPr>
          <p:nvPr/>
        </p:nvPicPr>
        <p:blipFill>
          <a:blip r:embed="rId2"/>
          <a:stretch>
            <a:fillRect/>
          </a:stretch>
        </p:blipFill>
        <p:spPr>
          <a:xfrm>
            <a:off x="1629916" y="1772816"/>
            <a:ext cx="9505056" cy="4478517"/>
          </a:xfrm>
          <a:prstGeom prst="rect">
            <a:avLst/>
          </a:prstGeom>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96827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 have choosed all parameters of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GradientBoostingRegressor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after tunning the model with best parameters I have increased my model accuracy from 89.02% to </a:t>
            </a:r>
            <a:r>
              <a:rPr lang="en-IN" b="1" dirty="0">
                <a:latin typeface="Calibri" panose="020F0502020204030204" pitchFamily="34" charset="0"/>
                <a:ea typeface="Calibri" panose="020F0502020204030204" pitchFamily="34" charset="0"/>
                <a:cs typeface="Times New Roman" panose="02020603050405020304" pitchFamily="18" charset="0"/>
              </a:rPr>
              <a:t>89.94</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Also mse and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rmse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values has reduced which means error has reduced.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696AE83-90B5-25B3-14BE-FE1BD5CBCA4D}"/>
              </a:ext>
            </a:extLst>
          </p:cNvPr>
          <p:cNvPicPr>
            <a:picLocks noChangeAspect="1"/>
          </p:cNvPicPr>
          <p:nvPr/>
        </p:nvPicPr>
        <p:blipFill>
          <a:blip r:embed="rId2"/>
          <a:stretch>
            <a:fillRect/>
          </a:stretch>
        </p:blipFill>
        <p:spPr>
          <a:xfrm>
            <a:off x="1642092" y="1772816"/>
            <a:ext cx="9590440" cy="3600400"/>
          </a:xfrm>
          <a:prstGeom prst="rect">
            <a:avLst/>
          </a:prstGeom>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SalePrice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4471AB8-E9C7-4AE8-E062-F44CF9A498B1}"/>
              </a:ext>
            </a:extLst>
          </p:cNvPr>
          <p:cNvPicPr>
            <a:picLocks noChangeAspect="1"/>
          </p:cNvPicPr>
          <p:nvPr/>
        </p:nvPicPr>
        <p:blipFill>
          <a:blip r:embed="rId2"/>
          <a:stretch>
            <a:fillRect/>
          </a:stretch>
        </p:blipFill>
        <p:spPr>
          <a:xfrm>
            <a:off x="1773933" y="2389191"/>
            <a:ext cx="4824536" cy="3179760"/>
          </a:xfrm>
          <a:prstGeom prst="rect">
            <a:avLst/>
          </a:prstGeom>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4968552"/>
          </a:xfrm>
        </p:spPr>
        <p:txBody>
          <a:bodyPr>
            <a:normAutofit/>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 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p:txBody>
          <a:bodyPr>
            <a:normAutofit/>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fontScale="92500"/>
          </a:bodyPr>
          <a:lstStyle/>
          <a:p>
            <a:pPr>
              <a:lnSpc>
                <a:spcPct val="107000"/>
              </a:lnSpc>
              <a:spcAft>
                <a:spcPts val="800"/>
              </a:spcAft>
              <a:buFont typeface="Wingdings" panose="05000000000000000000" pitchFamily="2" charset="2"/>
              <a:buChar char="ü"/>
            </a:pPr>
            <a:r>
              <a:rPr lang="en-IN" dirty="0"/>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200" dirty="0">
                <a:solidFill>
                  <a:srgbClr val="202124"/>
                </a:solidFill>
                <a:effectLst/>
                <a:latin typeface="Century" panose="02040604050505020304" pitchFamily="18" charset="0"/>
                <a:ea typeface="Calibri" panose="020F0502020204030204" pitchFamily="34" charset="0"/>
                <a:cs typeface="Times New Roman" panose="02020603050405020304" pitchFamily="18" charset="0"/>
              </a:rPr>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a:t>
            </a:r>
            <a:r>
              <a:rPr lang="en-IN" sz="2200" dirty="0" err="1">
                <a:solidFill>
                  <a:srgbClr val="202124"/>
                </a:solidFill>
                <a:effectLst/>
                <a:latin typeface="Century" panose="02040604050505020304" pitchFamily="18" charset="0"/>
                <a:ea typeface="Calibri" panose="020F0502020204030204" pitchFamily="34" charset="0"/>
                <a:cs typeface="Calibri" panose="020F0502020204030204" pitchFamily="34" charset="0"/>
              </a:rPr>
              <a:t>considered.</a:t>
            </a:r>
            <a:r>
              <a:rPr lang="en-IN" sz="2200" dirty="0" err="1">
                <a:solidFill>
                  <a:srgbClr val="111111"/>
                </a:solidFill>
                <a:effectLst/>
                <a:latin typeface="Century" panose="02040604050505020304" pitchFamily="18" charset="0"/>
                <a:ea typeface="Calibri" panose="020F0502020204030204" pitchFamily="34" charset="0"/>
              </a:rPr>
              <a:t>Now</a:t>
            </a:r>
            <a:r>
              <a:rPr lang="en-IN" sz="2200" dirty="0">
                <a:solidFill>
                  <a:srgbClr val="111111"/>
                </a:solidFill>
                <a:effectLst/>
                <a:latin typeface="Century" panose="02040604050505020304" pitchFamily="18" charset="0"/>
                <a:ea typeface="Calibri" panose="020F0502020204030204" pitchFamily="34" charset="0"/>
              </a:rPr>
              <a:t> as a data scientist our work is to analyse the dataset and apply our skills towards predicting house price.</a:t>
            </a: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Housing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Prediction house prices are </a:t>
            </a:r>
            <a:r>
              <a:rPr lang="en-US" sz="2000" b="1" i="0" dirty="0">
                <a:solidFill>
                  <a:srgbClr val="202124"/>
                </a:solidFill>
                <a:effectLst/>
                <a:latin typeface="Century" panose="02040604050505020304" pitchFamily="18" charset="0"/>
              </a:rPr>
              <a:t>expected to help people who plan to buy a house</a:t>
            </a:r>
            <a:r>
              <a:rPr lang="en-US" sz="2000" b="0" i="0" dirty="0">
                <a:solidFill>
                  <a:srgbClr val="202124"/>
                </a:solidFill>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pic>
        <p:nvPicPr>
          <p:cNvPr id="6" name="Content Placeholder 5">
            <a:extLst>
              <a:ext uri="{FF2B5EF4-FFF2-40B4-BE49-F238E27FC236}">
                <a16:creationId xmlns:a16="http://schemas.microsoft.com/office/drawing/2014/main" id="{B1027E34-C65C-48C2-8098-5FD5AA556DA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78738" y="1916832"/>
            <a:ext cx="3673475" cy="2880320"/>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Housing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2000" b="0" i="0" dirty="0">
                <a:solidFill>
                  <a:srgbClr val="202124"/>
                </a:solidFill>
                <a:effectLst/>
                <a:latin typeface="Century" panose="02040604050505020304" pitchFamily="18" charset="0"/>
              </a:rPr>
              <a:t>House Price prediction, is important </a:t>
            </a:r>
            <a:r>
              <a:rPr lang="en-US" sz="2000" b="1" i="0" dirty="0">
                <a:solidFill>
                  <a:srgbClr val="202124"/>
                </a:solidFill>
                <a:effectLst/>
                <a:latin typeface="Century" panose="02040604050505020304" pitchFamily="18" charset="0"/>
              </a:rPr>
              <a:t>to drive Real Estate efficiency</a:t>
            </a:r>
            <a:r>
              <a:rPr lang="en-US" sz="2000" b="0" i="0" dirty="0">
                <a:solidFill>
                  <a:srgbClr val="202124"/>
                </a:solidFill>
                <a:effectLst/>
                <a:latin typeface="Century" panose="02040604050505020304" pitchFamily="18" charset="0"/>
              </a:rPr>
              <a:t>. As earlier, House prices were determined by calculating the acquiring and selling price in a locality. Therefore, the House Price prediction model is very essential in filling the information gap and improve Real Estate efficiency.</a:t>
            </a:r>
            <a:endParaRPr lang="en-IN" sz="2000" dirty="0">
              <a:latin typeface="Century" panose="02040604050505020304" pitchFamily="18" charset="0"/>
            </a:endParaRPr>
          </a:p>
        </p:txBody>
      </p:sp>
      <p:pic>
        <p:nvPicPr>
          <p:cNvPr id="6" name="Content Placeholder 5">
            <a:extLst>
              <a:ext uri="{FF2B5EF4-FFF2-40B4-BE49-F238E27FC236}">
                <a16:creationId xmlns:a16="http://schemas.microsoft.com/office/drawing/2014/main" id="{260BB245-DAAA-4F23-8800-A15D527703C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94612" y="2060848"/>
            <a:ext cx="3386138" cy="2257425"/>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92500"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both the datasets which were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00B-929E-48B8-A7F7-6FBFDC8E658E}"/>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15C722DB-5F13-46B9-81C1-622D0FF7B1FD}"/>
              </a:ext>
            </a:extLst>
          </p:cNvPr>
          <p:cNvSpPr>
            <a:spLocks noGrp="1"/>
          </p:cNvSpPr>
          <p:nvPr>
            <p:ph idx="1"/>
          </p:nvPr>
        </p:nvSpPr>
        <p:spPr/>
        <p:txBody>
          <a:bodyPr>
            <a:normAutofit fontScale="32500" lnSpcReduction="20000"/>
          </a:bodyPr>
          <a:lstStyle/>
          <a:p>
            <a:pPr marL="342900" lvl="0" indent="-342900">
              <a:lnSpc>
                <a:spcPct val="107000"/>
              </a:lnSpc>
              <a:buFont typeface="Wingdings" panose="05000000000000000000" pitchFamily="2" charset="2"/>
              <a:buChar char=""/>
            </a:pPr>
            <a:r>
              <a:rPr lang="en-IN" sz="4600" dirty="0">
                <a:latin typeface="Century" panose="02040604050505020304" pitchFamily="18" charset="0"/>
              </a:rPr>
              <a:t> </a:t>
            </a:r>
            <a:r>
              <a:rPr lang="en-IN" sz="60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ID is the identity number given for perticular 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rPr>
              <a:t>And all these steps were performed to both train and test datasets separately and simultaneously.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21818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294</TotalTime>
  <Words>3101</Words>
  <Application>Microsoft Office PowerPoint</Application>
  <PresentationFormat>Custom</PresentationFormat>
  <Paragraphs>171</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Cambria</vt:lpstr>
      <vt:lpstr>Century</vt:lpstr>
      <vt:lpstr>Wingdings</vt:lpstr>
      <vt:lpstr>Currency Symbols 16x9</vt:lpstr>
      <vt:lpstr>Project Presentation On  “Housing: Price Prediction”</vt:lpstr>
      <vt:lpstr>Agenda:</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columns:</vt:lpstr>
      <vt:lpstr>Observations:</vt:lpstr>
      <vt:lpstr>Vizualization of numerical columns:</vt:lpstr>
      <vt:lpstr>Observations:</vt:lpstr>
      <vt:lpstr>Vizualization of numerical columns:</vt:lpstr>
      <vt:lpstr>Observations:</vt:lpstr>
      <vt:lpstr>Vizualization of numerical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Analysis:</vt:lpstr>
      <vt:lpstr>Data Cleaning Steps:</vt:lpstr>
      <vt:lpstr>Model Building:</vt:lpstr>
      <vt:lpstr>i) RandomForestRegressor:</vt:lpstr>
      <vt:lpstr>ii) XGBRegressor:</vt:lpstr>
      <vt:lpstr>iii) ExtraTreesRegressor:</vt:lpstr>
      <vt:lpstr>iv) GradientBoostingRegressor:</vt:lpstr>
      <vt:lpstr>v) DecisionTreeRegressor:</vt:lpstr>
      <vt:lpstr>Hyper Parameter Tunning:</vt:lpstr>
      <vt:lpstr>Hyper Parameter Tunning:</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Shubham Hajari</cp:lastModifiedBy>
  <cp:revision>19</cp:revision>
  <dcterms:created xsi:type="dcterms:W3CDTF">2021-10-01T13:22:47Z</dcterms:created>
  <dcterms:modified xsi:type="dcterms:W3CDTF">2022-10-23T09:55:30Z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